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3"/>
  </p:notesMasterIdLst>
  <p:sldIdLst>
    <p:sldId id="282" r:id="rId2"/>
    <p:sldId id="290" r:id="rId3"/>
    <p:sldId id="291" r:id="rId4"/>
    <p:sldId id="283" r:id="rId5"/>
    <p:sldId id="286" r:id="rId6"/>
    <p:sldId id="287" r:id="rId7"/>
    <p:sldId id="288" r:id="rId8"/>
    <p:sldId id="285" r:id="rId9"/>
    <p:sldId id="292" r:id="rId10"/>
    <p:sldId id="289" r:id="rId11"/>
    <p:sldId id="280" r:id="rId12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8" autoAdjust="0"/>
    <p:restoredTop sz="95256" autoAdjust="0"/>
  </p:normalViewPr>
  <p:slideViewPr>
    <p:cSldViewPr>
      <p:cViewPr varScale="1">
        <p:scale>
          <a:sx n="70" d="100"/>
          <a:sy n="70" d="100"/>
        </p:scale>
        <p:origin x="-139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24D662-4D57-4A93-B31B-79DC3D6D49DB}" type="datetimeFigureOut">
              <a:rPr lang="bg-BG" smtClean="0"/>
              <a:t>9.2.2016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8206BF-BFE3-4414-ADDD-757766A4801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8473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C01566-49AE-46E3-87EB-F8487C7E5D1C}" type="datetime1">
              <a:rPr lang="bg-BG" smtClean="0"/>
              <a:t>9.2.2016 г.</a:t>
            </a:fld>
            <a:endParaRPr lang="bg-BG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Румен Атанасов</a:t>
            </a:r>
            <a:endParaRPr lang="bg-BG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0A101-FA56-471D-AF69-378D560E042A}" type="slidenum">
              <a:rPr lang="bg-BG" smtClean="0"/>
              <a:t>‹#›</a:t>
            </a:fld>
            <a:endParaRPr lang="bg-BG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7726FB-B646-445D-8411-3B3395B3D762}" type="datetime1">
              <a:rPr lang="bg-BG" smtClean="0"/>
              <a:t>9.2.2016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Румен Атанасов</a:t>
            </a: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0A101-FA56-471D-AF69-378D560E042A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74FAA-47CA-473F-9558-750123952640}" type="datetime1">
              <a:rPr lang="bg-BG" smtClean="0"/>
              <a:t>9.2.2016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Румен Атанасов</a:t>
            </a: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0A101-FA56-471D-AF69-378D560E042A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B690E-B7CA-4F9D-AA17-4F6FF52003E1}" type="datetime1">
              <a:rPr lang="bg-BG" smtClean="0"/>
              <a:t>9.2.2016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Румен Атанасов</a:t>
            </a: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0A101-FA56-471D-AF69-378D560E042A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553DB-F01D-400A-A7A5-BEA0506F30C4}" type="datetime1">
              <a:rPr lang="bg-BG" smtClean="0"/>
              <a:t>9.2.2016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Румен Атанасов</a:t>
            </a:r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690A101-FA56-471D-AF69-378D560E042A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0853F9-615E-40F9-A1AE-F34B2B1FF8B4}" type="datetime1">
              <a:rPr lang="bg-BG" smtClean="0"/>
              <a:t>9.2.2016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Румен Атанасов</a:t>
            </a:r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0A101-FA56-471D-AF69-378D560E042A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B450C-FD3B-4BC5-A024-36B246E01A7F}" type="datetime1">
              <a:rPr lang="bg-BG" smtClean="0"/>
              <a:t>9.2.2016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Румен Атанасов</a:t>
            </a:r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0A101-FA56-471D-AF69-378D560E042A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26E2A2-3FA3-446F-B75E-23FA429409B5}" type="datetime1">
              <a:rPr lang="bg-BG" smtClean="0"/>
              <a:t>9.2.2016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Румен Атанасов</a:t>
            </a:r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0A101-FA56-471D-AF69-378D560E042A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A27EB-44E9-487F-8419-A1B1AC8B8C79}" type="datetime1">
              <a:rPr lang="bg-BG" smtClean="0"/>
              <a:t>9.2.2016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Румен Атанасов</a:t>
            </a:r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0A101-FA56-471D-AF69-378D560E042A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E028B-CA1C-42FC-BBD6-B87B2798002A}" type="datetime1">
              <a:rPr lang="bg-BG" smtClean="0"/>
              <a:t>9.2.2016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Румен Атанасов</a:t>
            </a:r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0A101-FA56-471D-AF69-378D560E042A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9E234-DBA5-4A09-9BC3-E9FC17DCC3E1}" type="datetime1">
              <a:rPr lang="bg-BG" smtClean="0"/>
              <a:t>9.2.2016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Румен Атанасов</a:t>
            </a:r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0A101-FA56-471D-AF69-378D560E042A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11A5563-9DA7-43D0-B1A9-DC5889830487}" type="datetime1">
              <a:rPr lang="bg-BG" smtClean="0"/>
              <a:t>9.2.2016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bg-BG" smtClean="0"/>
              <a:t>Румен Атанасов</a:t>
            </a:r>
            <a:endParaRPr lang="bg-BG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690A101-FA56-471D-AF69-378D560E042A}" type="slidenum">
              <a:rPr lang="bg-BG" smtClean="0"/>
              <a:t>‹#›</a:t>
            </a:fld>
            <a:endParaRPr lang="bg-BG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8691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Люксембург, 23-24 ноември 2015</a:t>
            </a:r>
            <a:endParaRPr lang="bg-B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Румен Атанасов</a:t>
            </a:r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0A101-FA56-471D-AF69-378D560E042A}" type="slidenum">
              <a:rPr lang="bg-BG" smtClean="0"/>
              <a:t>1</a:t>
            </a:fld>
            <a:endParaRPr lang="bg-BG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268760"/>
            <a:ext cx="7992888" cy="3024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960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2160240"/>
          </a:xfrm>
        </p:spPr>
        <p:txBody>
          <a:bodyPr>
            <a:normAutofit/>
          </a:bodyPr>
          <a:lstStyle/>
          <a:p>
            <a:pPr marL="137160" indent="0" algn="ctr">
              <a:buNone/>
            </a:pPr>
            <a:r>
              <a:rPr lang="en-US" sz="5400" dirty="0" smtClean="0"/>
              <a:t>www.manufuture2015.eu</a:t>
            </a:r>
            <a:endParaRPr lang="bg-BG" sz="5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Румен Атанасов</a:t>
            </a:r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0A101-FA56-471D-AF69-378D560E042A}" type="slidenum">
              <a:rPr lang="bg-BG" smtClean="0"/>
              <a:t>10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47973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852936"/>
            <a:ext cx="8229600" cy="864096"/>
          </a:xfrm>
        </p:spPr>
        <p:txBody>
          <a:bodyPr/>
          <a:lstStyle/>
          <a:p>
            <a:pPr marL="137160" indent="0" algn="ctr">
              <a:buNone/>
            </a:pPr>
            <a:r>
              <a:rPr lang="bg-BG" dirty="0" smtClean="0">
                <a:latin typeface="Arial" panose="020B0604020202020204" pitchFamily="34" charset="0"/>
                <a:cs typeface="Arial" panose="020B0604020202020204" pitchFamily="34" charset="0"/>
              </a:rPr>
              <a:t>Благодаря за вниманието</a:t>
            </a:r>
            <a:endParaRPr lang="bg-B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Румен Атанасов</a:t>
            </a:r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0A101-FA56-471D-AF69-378D560E042A}" type="slidenum">
              <a:rPr lang="bg-BG" smtClean="0"/>
              <a:t>11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83583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anchor="ctr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bg-BG" sz="3200" dirty="0">
                <a:solidFill>
                  <a:schemeClr val="tx1"/>
                </a:solidFill>
              </a:rPr>
              <a:t>ОТКРИВАНЕ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Michel </a:t>
            </a:r>
            <a:r>
              <a:rPr lang="en-US" dirty="0" err="1"/>
              <a:t>Wurth</a:t>
            </a:r>
            <a:r>
              <a:rPr lang="en-US" dirty="0"/>
              <a:t>, Chairman of the Luxembourg Chamber of Commerce</a:t>
            </a:r>
          </a:p>
          <a:p>
            <a:r>
              <a:rPr lang="en-US" dirty="0"/>
              <a:t>Heinrich </a:t>
            </a:r>
            <a:r>
              <a:rPr lang="en-US" dirty="0" err="1"/>
              <a:t>Flegel</a:t>
            </a:r>
            <a:r>
              <a:rPr lang="en-US" dirty="0"/>
              <a:t>, Chairman of </a:t>
            </a:r>
            <a:r>
              <a:rPr lang="en-US" dirty="0" err="1"/>
              <a:t>ManuFuture</a:t>
            </a:r>
            <a:r>
              <a:rPr lang="en-US" dirty="0"/>
              <a:t> High Level </a:t>
            </a:r>
            <a:r>
              <a:rPr lang="en-US" dirty="0" smtClean="0"/>
              <a:t>Group</a:t>
            </a:r>
          </a:p>
          <a:p>
            <a:r>
              <a:rPr lang="en-US" dirty="0"/>
              <a:t>Francine </a:t>
            </a:r>
            <a:r>
              <a:rPr lang="en-US" dirty="0" err="1"/>
              <a:t>Closener</a:t>
            </a:r>
            <a:r>
              <a:rPr lang="en-US" dirty="0"/>
              <a:t>, Secretary of State of the </a:t>
            </a:r>
            <a:r>
              <a:rPr lang="en-US" dirty="0" smtClean="0"/>
              <a:t>Economy</a:t>
            </a:r>
          </a:p>
          <a:p>
            <a:r>
              <a:rPr lang="en-US" dirty="0"/>
              <a:t> Commissioner Carlos Moedas, Commissioner for Research, Science and Innovation</a:t>
            </a:r>
            <a:endParaRPr lang="bg-B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Румен Атанасов</a:t>
            </a:r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0A101-FA56-471D-AF69-378D560E042A}" type="slidenum">
              <a:rPr lang="bg-BG" smtClean="0"/>
              <a:t>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96046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anchor="ctr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bg-BG" sz="3200" dirty="0">
                <a:solidFill>
                  <a:schemeClr val="tx1"/>
                </a:solidFill>
              </a:rPr>
              <a:t>ПЛЕНАРНО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His Royal Highness Crown Prince of </a:t>
            </a:r>
            <a:r>
              <a:rPr lang="en-US" dirty="0" smtClean="0"/>
              <a:t>Luxembourg</a:t>
            </a:r>
            <a:endParaRPr lang="bg-BG" dirty="0" smtClean="0"/>
          </a:p>
          <a:p>
            <a:r>
              <a:rPr lang="en-US" dirty="0"/>
              <a:t>Werner Hoyer, President, European Investment Bank</a:t>
            </a:r>
          </a:p>
          <a:p>
            <a:r>
              <a:rPr lang="en-US" dirty="0"/>
              <a:t>Rudolf </a:t>
            </a:r>
            <a:r>
              <a:rPr lang="en-US" dirty="0" err="1"/>
              <a:t>Strohmeier</a:t>
            </a:r>
            <a:r>
              <a:rPr lang="en-US" dirty="0"/>
              <a:t>, Deputy Director-General, DG Research and Innovation, European Commission</a:t>
            </a:r>
          </a:p>
          <a:p>
            <a:r>
              <a:rPr lang="en-US" dirty="0" err="1"/>
              <a:t>Ömer</a:t>
            </a:r>
            <a:r>
              <a:rPr lang="en-US" dirty="0"/>
              <a:t> </a:t>
            </a:r>
            <a:r>
              <a:rPr lang="en-US" dirty="0" err="1"/>
              <a:t>Sahin</a:t>
            </a:r>
            <a:r>
              <a:rPr lang="en-US" dirty="0"/>
              <a:t> </a:t>
            </a:r>
            <a:r>
              <a:rPr lang="en-US" dirty="0" err="1"/>
              <a:t>Ganiyusufoglu</a:t>
            </a:r>
            <a:r>
              <a:rPr lang="en-US" dirty="0"/>
              <a:t>, Personal consultant to the Chairman of the Shenyang Machine Tool Co</a:t>
            </a:r>
          </a:p>
          <a:p>
            <a:r>
              <a:rPr lang="en-US" dirty="0"/>
              <a:t>Gregory </a:t>
            </a:r>
            <a:r>
              <a:rPr lang="en-US" dirty="0" err="1"/>
              <a:t>Ludkovsky</a:t>
            </a:r>
            <a:r>
              <a:rPr lang="en-US" dirty="0"/>
              <a:t>, Head of Global research and development, </a:t>
            </a:r>
            <a:r>
              <a:rPr lang="en-US" dirty="0" err="1"/>
              <a:t>ArcelorMittal</a:t>
            </a:r>
            <a:endParaRPr lang="bg-B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Румен Атанасов</a:t>
            </a:r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0A101-FA56-471D-AF69-378D560E042A}" type="slidenum">
              <a:rPr lang="bg-BG" smtClean="0"/>
              <a:t>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85385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Autofit/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S1: </a:t>
            </a:r>
            <a:r>
              <a:rPr lang="bg-BG" sz="3200" dirty="0" smtClean="0">
                <a:solidFill>
                  <a:schemeClr val="tx1"/>
                </a:solidFill>
              </a:rPr>
              <a:t>ТЕХНОЛОГИИ</a:t>
            </a:r>
            <a:r>
              <a:rPr lang="en-US" sz="3200" dirty="0" smtClean="0">
                <a:solidFill>
                  <a:schemeClr val="tx1"/>
                </a:solidFill>
              </a:rPr>
              <a:t>, </a:t>
            </a:r>
            <a:r>
              <a:rPr lang="bg-BG" sz="3200" dirty="0" smtClean="0">
                <a:solidFill>
                  <a:schemeClr val="tx1"/>
                </a:solidFill>
              </a:rPr>
              <a:t>ИЗСЛЕДВАНИЯ</a:t>
            </a:r>
            <a:r>
              <a:rPr lang="en-US" sz="3200" dirty="0" smtClean="0">
                <a:solidFill>
                  <a:schemeClr val="tx1"/>
                </a:solidFill>
              </a:rPr>
              <a:t>&amp; </a:t>
            </a:r>
            <a:r>
              <a:rPr lang="bg-BG" sz="3200" dirty="0" smtClean="0">
                <a:solidFill>
                  <a:schemeClr val="tx1"/>
                </a:solidFill>
              </a:rPr>
              <a:t>ИНОВАЦИИ В ПРОИЗВОДСТВОТО</a:t>
            </a:r>
            <a:r>
              <a:rPr lang="en-US" sz="3200" dirty="0">
                <a:solidFill>
                  <a:schemeClr val="tx1"/>
                </a:solidFill>
              </a:rPr>
              <a:t/>
            </a:r>
            <a:br>
              <a:rPr lang="en-US" sz="3200" dirty="0">
                <a:solidFill>
                  <a:schemeClr val="tx1"/>
                </a:solidFill>
              </a:rPr>
            </a:br>
            <a:endParaRPr lang="bg-BG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4176504"/>
          </a:xfrm>
        </p:spPr>
        <p:txBody>
          <a:bodyPr>
            <a:normAutofit/>
          </a:bodyPr>
          <a:lstStyle/>
          <a:p>
            <a:r>
              <a:rPr lang="bg-BG" dirty="0" smtClean="0"/>
              <a:t>Изследвания и Развой в Европа за конкурентоспособно производство</a:t>
            </a:r>
            <a:endParaRPr lang="en-US" dirty="0" smtClean="0"/>
          </a:p>
          <a:p>
            <a:r>
              <a:rPr lang="bg-BG" dirty="0" smtClean="0"/>
              <a:t>Глобално </a:t>
            </a:r>
            <a:r>
              <a:rPr lang="en-US" dirty="0" smtClean="0"/>
              <a:t>R&amp;D </a:t>
            </a:r>
            <a:r>
              <a:rPr lang="bg-BG" dirty="0" smtClean="0"/>
              <a:t>Коопериране</a:t>
            </a:r>
            <a:endParaRPr lang="en-US" dirty="0" smtClean="0"/>
          </a:p>
          <a:p>
            <a:r>
              <a:rPr lang="bg-BG" dirty="0" smtClean="0"/>
              <a:t>Успешни демонстрации §</a:t>
            </a:r>
            <a:r>
              <a:rPr lang="en-US" dirty="0" smtClean="0"/>
              <a:t> </a:t>
            </a:r>
            <a:r>
              <a:rPr lang="bg-BG" dirty="0" smtClean="0"/>
              <a:t>презентации</a:t>
            </a:r>
            <a:endParaRPr lang="en-US" dirty="0" smtClean="0"/>
          </a:p>
          <a:p>
            <a:r>
              <a:rPr lang="bg-BG" dirty="0" smtClean="0"/>
              <a:t>Общности за знание и иновации</a:t>
            </a:r>
            <a:r>
              <a:rPr lang="en-US" dirty="0" smtClean="0"/>
              <a:t> </a:t>
            </a:r>
            <a:r>
              <a:rPr lang="en-US" dirty="0"/>
              <a:t>(KIC), </a:t>
            </a:r>
            <a:r>
              <a:rPr lang="bg-BG" dirty="0" smtClean="0"/>
              <a:t>Обединяване на лидери</a:t>
            </a:r>
            <a:endParaRPr lang="bg-B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Румен Атанасов</a:t>
            </a:r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0A101-FA56-471D-AF69-378D560E042A}" type="slidenum">
              <a:rPr lang="bg-BG" smtClean="0"/>
              <a:t>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395893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anchor="ctr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S2: </a:t>
            </a:r>
            <a:r>
              <a:rPr lang="bg-BG" sz="3200" dirty="0" smtClean="0">
                <a:solidFill>
                  <a:schemeClr val="tx1"/>
                </a:solidFill>
              </a:rPr>
              <a:t>БИЗНЕС, КОНКУРЕНТНОСТ</a:t>
            </a:r>
            <a:r>
              <a:rPr lang="en-US" sz="3200" dirty="0">
                <a:solidFill>
                  <a:schemeClr val="tx1"/>
                </a:solidFill>
              </a:rPr>
              <a:t/>
            </a:r>
            <a:br>
              <a:rPr lang="en-US" sz="3200" dirty="0">
                <a:solidFill>
                  <a:schemeClr val="tx1"/>
                </a:solidFill>
              </a:rPr>
            </a:br>
            <a:endParaRPr lang="bg-BG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Възстановяване на конкурентното производство в Европа</a:t>
            </a:r>
            <a:endParaRPr lang="en-US" dirty="0" smtClean="0"/>
          </a:p>
          <a:p>
            <a:r>
              <a:rPr lang="bg-BG" dirty="0" smtClean="0"/>
              <a:t>Фабрики на бъдещето</a:t>
            </a:r>
            <a:r>
              <a:rPr lang="en-US" dirty="0" smtClean="0"/>
              <a:t> – </a:t>
            </a:r>
            <a:r>
              <a:rPr lang="bg-BG" dirty="0" smtClean="0"/>
              <a:t>към конкурентно производство в Европа</a:t>
            </a:r>
            <a:endParaRPr lang="en-US" dirty="0" smtClean="0"/>
          </a:p>
          <a:p>
            <a:r>
              <a:rPr lang="bg-BG" dirty="0" smtClean="0"/>
              <a:t>Интелигентното производство задава темпа на иновации в полето на </a:t>
            </a:r>
            <a:r>
              <a:rPr lang="en-US" dirty="0" smtClean="0"/>
              <a:t>ICT</a:t>
            </a:r>
          </a:p>
          <a:p>
            <a:r>
              <a:rPr lang="bg-BG" dirty="0" smtClean="0"/>
              <a:t>Е ли Европа изгодната зона за нови производствени места</a:t>
            </a:r>
            <a:r>
              <a:rPr lang="en-US" dirty="0" smtClean="0"/>
              <a:t>?</a:t>
            </a:r>
            <a:endParaRPr lang="bg-B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Румен Атанасов</a:t>
            </a:r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0A101-FA56-471D-AF69-378D560E042A}" type="slidenum">
              <a:rPr lang="bg-BG" smtClean="0"/>
              <a:t>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433035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</p:spPr>
        <p:txBody>
          <a:bodyPr vert="horz" anchor="ctr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S3 : </a:t>
            </a:r>
            <a:r>
              <a:rPr lang="bg-BG" sz="3200" dirty="0" smtClean="0">
                <a:solidFill>
                  <a:schemeClr val="tx1"/>
                </a:solidFill>
              </a:rPr>
              <a:t>ПОЛИТИКИ, СТАНДАРТИ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>
                <a:solidFill>
                  <a:schemeClr val="tx1"/>
                </a:solidFill>
              </a:rPr>
              <a:t>&amp; </a:t>
            </a:r>
            <a:r>
              <a:rPr lang="bg-BG" sz="3200" dirty="0" smtClean="0">
                <a:solidFill>
                  <a:schemeClr val="tx1"/>
                </a:solidFill>
              </a:rPr>
              <a:t>ПОДКРЕПА</a:t>
            </a:r>
            <a:r>
              <a:rPr lang="en-US" sz="3200" dirty="0">
                <a:solidFill>
                  <a:schemeClr val="tx1"/>
                </a:solidFill>
              </a:rPr>
              <a:t/>
            </a:r>
            <a:br>
              <a:rPr lang="en-US" sz="3200" dirty="0">
                <a:solidFill>
                  <a:schemeClr val="tx1"/>
                </a:solidFill>
              </a:rPr>
            </a:br>
            <a:endParaRPr lang="bg-BG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Специфични инструменти и политики за МСП</a:t>
            </a:r>
            <a:endParaRPr lang="en-US" dirty="0" smtClean="0"/>
          </a:p>
          <a:p>
            <a:r>
              <a:rPr lang="bg-BG" dirty="0" smtClean="0"/>
              <a:t>Европейска регулация на индустрията - заплаха или възможности</a:t>
            </a:r>
            <a:endParaRPr lang="en-US" dirty="0" smtClean="0"/>
          </a:p>
          <a:p>
            <a:r>
              <a:rPr lang="bg-BG" dirty="0" smtClean="0"/>
              <a:t>Устойчивост на ресурсите в производството</a:t>
            </a:r>
            <a:endParaRPr lang="en-US" dirty="0" smtClean="0"/>
          </a:p>
          <a:p>
            <a:r>
              <a:rPr lang="bg-BG" dirty="0" smtClean="0"/>
              <a:t>Образование и обучение</a:t>
            </a:r>
            <a:r>
              <a:rPr lang="en-US" dirty="0" smtClean="0"/>
              <a:t>: </a:t>
            </a:r>
            <a:r>
              <a:rPr lang="bg-BG" dirty="0" smtClean="0"/>
              <a:t>поглед в бъдещето</a:t>
            </a:r>
            <a:endParaRPr lang="en-US" dirty="0" smtClean="0"/>
          </a:p>
          <a:p>
            <a:endParaRPr lang="en-US" dirty="0" smtClean="0"/>
          </a:p>
          <a:p>
            <a:endParaRPr lang="bg-B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Румен Атанасов</a:t>
            </a:r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0A101-FA56-471D-AF69-378D560E042A}" type="slidenum">
              <a:rPr lang="bg-BG" smtClean="0"/>
              <a:t>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68643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anchor="ctr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en-US" sz="3200" dirty="0">
                <a:solidFill>
                  <a:schemeClr val="tx1"/>
                </a:solidFill>
              </a:rPr>
              <a:t>S4: </a:t>
            </a:r>
            <a:r>
              <a:rPr lang="bg-BG" sz="3200" dirty="0" smtClean="0">
                <a:solidFill>
                  <a:schemeClr val="tx1"/>
                </a:solidFill>
              </a:rPr>
              <a:t>ФИНАНСИРАНЕ </a:t>
            </a:r>
            <a:r>
              <a:rPr lang="en-US" sz="3200" dirty="0" smtClean="0">
                <a:solidFill>
                  <a:schemeClr val="tx1"/>
                </a:solidFill>
              </a:rPr>
              <a:t>&amp; </a:t>
            </a:r>
            <a:r>
              <a:rPr lang="bg-BG" sz="3200" dirty="0" smtClean="0">
                <a:solidFill>
                  <a:schemeClr val="tx1"/>
                </a:solidFill>
              </a:rPr>
              <a:t>ИНВЕСТИЦИИ</a:t>
            </a:r>
            <a:r>
              <a:rPr lang="en-US" sz="3200" dirty="0">
                <a:solidFill>
                  <a:schemeClr val="tx1"/>
                </a:solidFill>
              </a:rPr>
              <a:t/>
            </a:r>
            <a:br>
              <a:rPr lang="en-US" sz="3200" dirty="0">
                <a:solidFill>
                  <a:schemeClr val="tx1"/>
                </a:solidFill>
              </a:rPr>
            </a:br>
            <a:endParaRPr lang="bg-BG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Необходими структурни промени в европейската индустрия</a:t>
            </a:r>
            <a:endParaRPr lang="en-US" dirty="0" smtClean="0"/>
          </a:p>
          <a:p>
            <a:r>
              <a:rPr lang="bg-BG" dirty="0" smtClean="0"/>
              <a:t>Европейската производствена индустрия, дългосрочна перспектива за инвестиции</a:t>
            </a:r>
            <a:endParaRPr lang="en-US" dirty="0" smtClean="0"/>
          </a:p>
          <a:p>
            <a:r>
              <a:rPr lang="bg-BG" dirty="0" smtClean="0"/>
              <a:t>Регионалното производство</a:t>
            </a:r>
            <a:r>
              <a:rPr lang="en-US" dirty="0" smtClean="0"/>
              <a:t>/</a:t>
            </a:r>
            <a:r>
              <a:rPr lang="bg-BG" dirty="0" smtClean="0"/>
              <a:t>глобални вериги на стойност</a:t>
            </a:r>
            <a:endParaRPr lang="en-US" dirty="0" smtClean="0"/>
          </a:p>
          <a:p>
            <a:r>
              <a:rPr lang="bg-BG" dirty="0" smtClean="0"/>
              <a:t>Интелигентно субсидиране </a:t>
            </a:r>
            <a:r>
              <a:rPr lang="en-US" dirty="0" smtClean="0"/>
              <a:t>– </a:t>
            </a:r>
            <a:r>
              <a:rPr lang="bg-BG" dirty="0" smtClean="0"/>
              <a:t>синергия между европейско, национално и регионално субсидиране</a:t>
            </a:r>
            <a:endParaRPr lang="en-US" dirty="0" smtClean="0"/>
          </a:p>
          <a:p>
            <a:endParaRPr lang="bg-B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Румен Атанасов</a:t>
            </a:r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0A101-FA56-471D-AF69-378D560E042A}" type="slidenum">
              <a:rPr lang="bg-BG" smtClean="0"/>
              <a:t>7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275311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anchor="ctr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bg-BG" sz="3200" dirty="0" smtClean="0">
                <a:solidFill>
                  <a:schemeClr val="tx1"/>
                </a:solidFill>
              </a:rPr>
              <a:t>ЕВРОПЕЙСКИ ТЕХНОЛОГИЧЕН ИНСТИТУТ</a:t>
            </a:r>
            <a:endParaRPr lang="bg-BG" sz="32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g-BG" dirty="0" smtClean="0"/>
              <a:t>Приоритети за </a:t>
            </a:r>
            <a:r>
              <a:rPr lang="en-US" dirty="0" smtClean="0"/>
              <a:t>2014 </a:t>
            </a:r>
            <a:r>
              <a:rPr lang="en-US" dirty="0"/>
              <a:t>– </a:t>
            </a:r>
            <a:r>
              <a:rPr lang="en-US" dirty="0" smtClean="0"/>
              <a:t>2020</a:t>
            </a:r>
            <a:endParaRPr lang="bg-BG" dirty="0" smtClean="0"/>
          </a:p>
          <a:p>
            <a:r>
              <a:rPr lang="bg-BG" dirty="0" smtClean="0"/>
              <a:t>Укрепване на първите три </a:t>
            </a:r>
            <a:r>
              <a:rPr lang="ru-RU" dirty="0"/>
              <a:t>Общности за знание и </a:t>
            </a:r>
            <a:r>
              <a:rPr lang="ru-RU" dirty="0" smtClean="0"/>
              <a:t>иновации</a:t>
            </a:r>
            <a:r>
              <a:rPr lang="bg-BG" dirty="0" smtClean="0"/>
              <a:t>: </a:t>
            </a:r>
            <a:r>
              <a:rPr lang="en-US" dirty="0" smtClean="0"/>
              <a:t>Climate</a:t>
            </a:r>
            <a:r>
              <a:rPr lang="bg-BG" dirty="0" smtClean="0"/>
              <a:t>, </a:t>
            </a:r>
            <a:r>
              <a:rPr lang="en-US" dirty="0" smtClean="0"/>
              <a:t>Digital, InnoEnergy</a:t>
            </a:r>
          </a:p>
          <a:p>
            <a:r>
              <a:rPr lang="bg-BG" dirty="0" smtClean="0"/>
              <a:t>Създаване на 5 нови: </a:t>
            </a:r>
            <a:r>
              <a:rPr lang="en-US" dirty="0" smtClean="0"/>
              <a:t>Health, Raw Materials, Food, Manufacturing, Urban Mobility</a:t>
            </a:r>
          </a:p>
          <a:p>
            <a:endParaRPr lang="bg-B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Румен Атанасов</a:t>
            </a:r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0A101-FA56-471D-AF69-378D560E042A}" type="slidenum">
              <a:rPr lang="bg-BG" smtClean="0"/>
              <a:t>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090731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anchor="ctr"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lang="bg-BG" sz="3200" dirty="0">
                <a:solidFill>
                  <a:schemeClr val="tx1"/>
                </a:solidFill>
              </a:rPr>
              <a:t>ПОСЕЩЕНИЯ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36912"/>
            <a:ext cx="8229600" cy="2088232"/>
          </a:xfrm>
        </p:spPr>
        <p:txBody>
          <a:bodyPr/>
          <a:lstStyle/>
          <a:p>
            <a:r>
              <a:rPr lang="en-US" dirty="0" smtClean="0"/>
              <a:t>GOODYEAR INNOVATION CENTER</a:t>
            </a:r>
            <a:endParaRPr lang="bg-BG" dirty="0" smtClean="0"/>
          </a:p>
          <a:p>
            <a:r>
              <a:rPr lang="en-US" dirty="0" smtClean="0"/>
              <a:t>FANUC’S </a:t>
            </a:r>
            <a:r>
              <a:rPr lang="en-US" dirty="0"/>
              <a:t>TOUR</a:t>
            </a:r>
            <a:endParaRPr lang="bg-B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bg-BG" smtClean="0"/>
              <a:t>Румен Атанасов</a:t>
            </a:r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90A101-FA56-471D-AF69-378D560E042A}" type="slidenum">
              <a:rPr lang="bg-BG" smtClean="0"/>
              <a:t>9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06124976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18724</TotalTime>
  <Words>328</Words>
  <Application>Microsoft Office PowerPoint</Application>
  <PresentationFormat>On-screen Show (4:3)</PresentationFormat>
  <Paragraphs>63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Apex</vt:lpstr>
      <vt:lpstr>Люксембург, 23-24 ноември 2015</vt:lpstr>
      <vt:lpstr>ОТКРИВАНЕ</vt:lpstr>
      <vt:lpstr>ПЛЕНАРНО</vt:lpstr>
      <vt:lpstr>S1: ТЕХНОЛОГИИ, ИЗСЛЕДВАНИЯ&amp; ИНОВАЦИИ В ПРОИЗВОДСТВОТО </vt:lpstr>
      <vt:lpstr>S2: БИЗНЕС, КОНКУРЕНТНОСТ </vt:lpstr>
      <vt:lpstr>S3 : ПОЛИТИКИ, СТАНДАРТИ &amp; ПОДКРЕПА </vt:lpstr>
      <vt:lpstr>S4: ФИНАНСИРАНЕ &amp; ИНВЕСТИЦИИ </vt:lpstr>
      <vt:lpstr>ЕВРОПЕЙСКИ ТЕХНОЛОГИЧЕН ИНСТИТУТ</vt:lpstr>
      <vt:lpstr>ПОСЕЩЕНИЯ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Четвъртата индустриална революция</dc:title>
  <dc:creator>Rumen</dc:creator>
  <cp:lastModifiedBy>Rumen</cp:lastModifiedBy>
  <cp:revision>114</cp:revision>
  <dcterms:created xsi:type="dcterms:W3CDTF">2015-04-19T12:11:16Z</dcterms:created>
  <dcterms:modified xsi:type="dcterms:W3CDTF">2016-02-09T07:27:17Z</dcterms:modified>
</cp:coreProperties>
</file>